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7" r:id="rId30"/>
    <p:sldId id="316" r:id="rId31"/>
    <p:sldId id="304" r:id="rId32"/>
    <p:sldId id="305" r:id="rId33"/>
    <p:sldId id="309" r:id="rId34"/>
    <p:sldId id="310" r:id="rId35"/>
    <p:sldId id="307" r:id="rId36"/>
    <p:sldId id="311" r:id="rId37"/>
    <p:sldId id="313" r:id="rId38"/>
    <p:sldId id="312" r:id="rId39"/>
    <p:sldId id="273" r:id="rId40"/>
    <p:sldId id="314" r:id="rId41"/>
    <p:sldId id="315" r:id="rId42"/>
    <p:sldId id="321" r:id="rId43"/>
    <p:sldId id="322" r:id="rId44"/>
    <p:sldId id="319" r:id="rId45"/>
    <p:sldId id="274" r:id="rId46"/>
    <p:sldId id="276" r:id="rId47"/>
    <p:sldId id="263" r:id="rId4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6600"/>
    <a:srgbClr val="00E200"/>
    <a:srgbClr val="000000"/>
    <a:srgbClr val="39169A"/>
    <a:srgbClr val="34F2FC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>
        <p:scale>
          <a:sx n="75" d="100"/>
          <a:sy n="75" d="100"/>
        </p:scale>
        <p:origin x="958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 smtClean="0"/>
            <a:t>3 </a:t>
          </a:r>
          <a:r>
            <a:rPr lang="en-US" err="1" smtClean="0"/>
            <a:t>piksellik</a:t>
          </a:r>
          <a:r>
            <a:rPr lang="en-US" smtClean="0"/>
            <a:t> </a:t>
          </a:r>
        </a:p>
        <a:p>
          <a:pPr algn="ctr"/>
          <a:r>
            <a:rPr lang="en-US" err="1" smtClean="0"/>
            <a:t>sağ</a:t>
          </a:r>
          <a:r>
            <a:rPr lang="en-US" smtClean="0"/>
            <a:t> alt </a:t>
          </a:r>
          <a:r>
            <a:rPr lang="en-US" err="1" smtClean="0"/>
            <a:t>köşesinde</a:t>
          </a:r>
          <a:r>
            <a:rPr lang="en-US" smtClean="0"/>
            <a:t> </a:t>
          </a:r>
          <a:r>
            <a:rPr lang="en-US" err="1" smtClean="0"/>
            <a:t>nokta</a:t>
          </a:r>
          <a:r>
            <a:rPr lang="en-US" smtClean="0"/>
            <a:t> </a:t>
          </a:r>
          <a:r>
            <a:rPr lang="en-US" err="1" smtClean="0"/>
            <a:t>olan</a:t>
          </a:r>
          <a:r>
            <a:rPr lang="en-US" smtClean="0"/>
            <a:t> </a:t>
          </a:r>
          <a:r>
            <a:rPr lang="en-US" err="1" smtClean="0"/>
            <a:t>fotoğraf</a:t>
          </a:r>
          <a:r>
            <a:rPr lang="en-US" smtClean="0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 smtClean="0"/>
            <a:t>3 </a:t>
          </a:r>
          <a:r>
            <a:rPr lang="en-US" sz="1600" err="1" smtClean="0"/>
            <a:t>piksellik</a:t>
          </a:r>
          <a:r>
            <a:rPr lang="en-US" sz="1600" smtClean="0"/>
            <a:t> </a:t>
          </a:r>
          <a:r>
            <a:rPr lang="en-US" sz="1600" err="1" smtClean="0"/>
            <a:t>fotoğraf</a:t>
          </a:r>
          <a:r>
            <a:rPr lang="en-US" sz="1600" smtClean="0"/>
            <a:t> (</a:t>
          </a:r>
          <a:r>
            <a:rPr lang="en-US" sz="1600" err="1" smtClean="0"/>
            <a:t>piksellere</a:t>
          </a:r>
          <a:r>
            <a:rPr lang="en-US" sz="1600" smtClean="0"/>
            <a:t> </a:t>
          </a:r>
          <a:r>
            <a:rPr lang="en-US" sz="1600" err="1" smtClean="0"/>
            <a:t>ayrılmış</a:t>
          </a:r>
          <a:r>
            <a:rPr lang="en-US" sz="1600" smtClean="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234317" y="52849"/>
          <a:ext cx="1480243" cy="14322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0" y="1452339"/>
          <a:ext cx="1836057" cy="9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3 </a:t>
          </a:r>
          <a:r>
            <a:rPr lang="en-US" sz="1800" kern="1200" err="1" smtClean="0"/>
            <a:t>piksellik</a:t>
          </a:r>
          <a:r>
            <a:rPr lang="en-US" sz="1800" kern="120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err="1" smtClean="0"/>
            <a:t>sağ</a:t>
          </a:r>
          <a:r>
            <a:rPr lang="en-US" sz="1800" kern="1200" smtClean="0"/>
            <a:t> alt </a:t>
          </a:r>
          <a:r>
            <a:rPr lang="en-US" sz="1800" kern="1200" err="1" smtClean="0"/>
            <a:t>köşesinde</a:t>
          </a:r>
          <a:r>
            <a:rPr lang="en-US" sz="1800" kern="1200" smtClean="0"/>
            <a:t> </a:t>
          </a:r>
          <a:r>
            <a:rPr lang="en-US" sz="1800" kern="1200" err="1" smtClean="0"/>
            <a:t>nokta</a:t>
          </a:r>
          <a:r>
            <a:rPr lang="en-US" sz="1800" kern="1200" smtClean="0"/>
            <a:t> </a:t>
          </a:r>
          <a:r>
            <a:rPr lang="en-US" sz="1800" kern="1200" err="1" smtClean="0"/>
            <a:t>olan</a:t>
          </a:r>
          <a:r>
            <a:rPr lang="en-US" sz="1800" kern="1200" smtClean="0"/>
            <a:t> </a:t>
          </a:r>
          <a:r>
            <a:rPr lang="en-US" sz="1800" kern="1200" err="1" smtClean="0"/>
            <a:t>fotoğraf</a:t>
          </a:r>
          <a:r>
            <a:rPr lang="en-US" sz="1800" kern="1200" smtClean="0"/>
            <a:t> </a:t>
          </a:r>
          <a:endParaRPr lang="tr-TR" sz="1800" kern="1200"/>
        </a:p>
      </dsp:txBody>
      <dsp:txXfrm>
        <a:off x="0" y="1452339"/>
        <a:ext cx="1836057" cy="9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154572" y="1828"/>
          <a:ext cx="1617204" cy="16017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49742" y="1578556"/>
          <a:ext cx="1747795" cy="52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3 </a:t>
          </a:r>
          <a:r>
            <a:rPr lang="en-US" sz="1600" kern="1200" err="1" smtClean="0"/>
            <a:t>piksellik</a:t>
          </a:r>
          <a:r>
            <a:rPr lang="en-US" sz="1600" kern="1200" smtClean="0"/>
            <a:t> </a:t>
          </a:r>
          <a:r>
            <a:rPr lang="en-US" sz="1600" kern="1200" err="1" smtClean="0"/>
            <a:t>fotoğraf</a:t>
          </a:r>
          <a:r>
            <a:rPr lang="en-US" sz="1600" kern="1200" smtClean="0"/>
            <a:t> (</a:t>
          </a:r>
          <a:r>
            <a:rPr lang="en-US" sz="1600" kern="1200" err="1" smtClean="0"/>
            <a:t>piksellere</a:t>
          </a:r>
          <a:r>
            <a:rPr lang="en-US" sz="1600" kern="1200" smtClean="0"/>
            <a:t> </a:t>
          </a:r>
          <a:r>
            <a:rPr lang="en-US" sz="1600" kern="1200" err="1" smtClean="0"/>
            <a:t>ayrılmış</a:t>
          </a:r>
          <a:r>
            <a:rPr lang="en-US" sz="1600" kern="1200" smtClean="0"/>
            <a:t>) </a:t>
          </a:r>
          <a:endParaRPr lang="tr-TR" sz="1600" kern="1200"/>
        </a:p>
      </dsp:txBody>
      <dsp:txXfrm>
        <a:off x="49742" y="1578556"/>
        <a:ext cx="1747795" cy="52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5.11.2019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smtClean="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smtClean="0"/>
              <a:t>O1CR9</a:t>
            </a:r>
            <a:endParaRPr lang="tr-TR" sz="2800" i="1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32x32 </a:t>
            </a:r>
            <a:r>
              <a:rPr lang="en-US" err="1" smtClean="0"/>
              <a:t>piksellik</a:t>
            </a:r>
            <a:r>
              <a:rPr lang="en-US" smtClean="0"/>
              <a:t> </a:t>
            </a:r>
            <a:r>
              <a:rPr lang="en-US" err="1" smtClean="0"/>
              <a:t>renkli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(</a:t>
            </a:r>
            <a:r>
              <a:rPr lang="en-US" err="1" smtClean="0"/>
              <a:t>gürültü</a:t>
            </a:r>
            <a:r>
              <a:rPr lang="en-US" smtClean="0"/>
              <a:t> </a:t>
            </a:r>
            <a:r>
              <a:rPr lang="en-US" err="1" smtClean="0"/>
              <a:t>azaltma</a:t>
            </a:r>
            <a:r>
              <a:rPr lang="en-US" smtClean="0"/>
              <a:t>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filtreler</a:t>
            </a:r>
            <a:r>
              <a:rPr lang="en-US" smtClean="0"/>
              <a:t>) </a:t>
            </a:r>
            <a:r>
              <a:rPr lang="en-US" err="1" smtClean="0"/>
              <a:t>uygulanır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seviyesi</a:t>
            </a:r>
            <a:r>
              <a:rPr lang="en-US" smtClean="0"/>
              <a:t> </a:t>
            </a:r>
          </a:p>
          <a:p>
            <a:r>
              <a:rPr lang="en-US" err="1" smtClean="0"/>
              <a:t>siyah-beyaz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sıkıştırılır</a:t>
            </a:r>
            <a:r>
              <a:rPr lang="en-US" smtClean="0"/>
              <a:t>.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bilgisi</a:t>
            </a:r>
            <a:r>
              <a:rPr lang="en-US" smtClean="0"/>
              <a:t> </a:t>
            </a:r>
            <a:r>
              <a:rPr lang="en-US" err="1" smtClean="0"/>
              <a:t>çok</a:t>
            </a:r>
            <a:r>
              <a:rPr lang="en-US" smtClean="0"/>
              <a:t> </a:t>
            </a:r>
            <a:r>
              <a:rPr lang="en-US" err="1" smtClean="0"/>
              <a:t>boyutlu</a:t>
            </a:r>
            <a:r>
              <a:rPr lang="en-US" smtClean="0"/>
              <a:t> </a:t>
            </a:r>
            <a:r>
              <a:rPr lang="en-US" err="1" smtClean="0"/>
              <a:t>bir</a:t>
            </a:r>
            <a:r>
              <a:rPr lang="en-US" smtClean="0"/>
              <a:t> </a:t>
            </a:r>
            <a:r>
              <a:rPr lang="en-US" err="1" smtClean="0"/>
              <a:t>matrise</a:t>
            </a:r>
            <a:r>
              <a:rPr lang="en-US" smtClean="0"/>
              <a:t> </a:t>
            </a:r>
            <a:r>
              <a:rPr lang="en-US" err="1" smtClean="0"/>
              <a:t>aktarılır</a:t>
            </a:r>
            <a:r>
              <a:rPr lang="en-US" smtClean="0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matris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kayıtlı</a:t>
            </a:r>
            <a:r>
              <a:rPr lang="en-US" smtClean="0"/>
              <a:t> </a:t>
            </a:r>
            <a:r>
              <a:rPr lang="en-US" err="1" smtClean="0"/>
              <a:t>hali</a:t>
            </a:r>
            <a:r>
              <a:rPr lang="en-US" smtClean="0"/>
              <a:t>. </a:t>
            </a:r>
            <a:r>
              <a:rPr lang="en-US"/>
              <a:t>[</a:t>
            </a:r>
            <a:r>
              <a:rPr lang="en-US" smtClean="0"/>
              <a:t>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 smtClean="0"/>
              <a:t>beyaz</a:t>
            </a:r>
            <a:r>
              <a:rPr lang="en-US" sz="2000" smtClean="0"/>
              <a:t>(255)  </a:t>
            </a:r>
            <a:r>
              <a:rPr lang="en-US" sz="2000" err="1" smtClean="0"/>
              <a:t>renk</a:t>
            </a:r>
            <a:r>
              <a:rPr lang="en-US" sz="2000" smtClean="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 smtClean="0"/>
              <a:t>kaydedilmiş</a:t>
            </a:r>
            <a:r>
              <a:rPr lang="en-US" sz="2000" smtClean="0"/>
              <a:t> </a:t>
            </a:r>
            <a:r>
              <a:rPr lang="en-US" sz="2000" err="1" smtClean="0"/>
              <a:t>çok</a:t>
            </a:r>
            <a:r>
              <a:rPr lang="en-US" sz="2000" smtClean="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 smtClean="0"/>
              <a:t>matris</a:t>
            </a:r>
            <a:r>
              <a:rPr lang="en-US" sz="2000" smtClean="0"/>
              <a:t>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ve</a:t>
            </a:r>
            <a:r>
              <a:rPr lang="en-US" sz="2400" smtClean="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 smtClean="0"/>
              <a:t>boyuta</a:t>
            </a:r>
            <a:r>
              <a:rPr lang="en-US" sz="2400" smtClean="0"/>
              <a:t> </a:t>
            </a:r>
            <a:r>
              <a:rPr lang="en-US" sz="2400" err="1" smtClean="0"/>
              <a:t>indirgenen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matrisleri</a:t>
            </a:r>
            <a:r>
              <a:rPr lang="en-US" sz="2400" smtClean="0"/>
              <a:t> </a:t>
            </a:r>
            <a:r>
              <a:rPr lang="en-US" sz="2400" err="1" smtClean="0"/>
              <a:t>ile</a:t>
            </a:r>
            <a:r>
              <a:rPr lang="en-US" sz="2400" smtClean="0"/>
              <a:t> soldaki </a:t>
            </a:r>
          </a:p>
          <a:p>
            <a:r>
              <a:rPr lang="en-US" sz="2400" smtClean="0"/>
              <a:t>matris </a:t>
            </a:r>
            <a:r>
              <a:rPr lang="en-US" sz="2400" err="1" smtClean="0"/>
              <a:t>kıyaslanır</a:t>
            </a:r>
            <a:r>
              <a:rPr lang="en-US" sz="2400" smtClean="0"/>
              <a:t>. </a:t>
            </a:r>
            <a:r>
              <a:rPr lang="en-US" sz="2400" err="1" smtClean="0"/>
              <a:t>Benzerlik</a:t>
            </a:r>
            <a:r>
              <a:rPr lang="en-US" sz="2400" smtClean="0"/>
              <a:t> </a:t>
            </a:r>
            <a:r>
              <a:rPr lang="en-US" sz="2400" err="1" smtClean="0"/>
              <a:t>oranı</a:t>
            </a:r>
            <a:r>
              <a:rPr lang="en-US" sz="2400" smtClean="0"/>
              <a:t> </a:t>
            </a:r>
            <a:r>
              <a:rPr lang="en-US" sz="2400" err="1" smtClean="0"/>
              <a:t>yüksek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/>
              <a:t> </a:t>
            </a:r>
            <a:r>
              <a:rPr lang="en-US" sz="2400" err="1" smtClean="0"/>
              <a:t>çıktı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  <a:r>
              <a:rPr lang="en-US" sz="2400" err="1" smtClean="0"/>
              <a:t>kaydedilir</a:t>
            </a:r>
            <a:r>
              <a:rPr lang="en-US" sz="2400" smtClean="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 smtClean="0"/>
              <a:t>Kaynak</a:t>
            </a:r>
            <a:r>
              <a:rPr lang="en-US" sz="2000" smtClean="0"/>
              <a:t> </a:t>
            </a:r>
            <a:r>
              <a:rPr lang="en-US" sz="2000" err="1" smtClean="0"/>
              <a:t>fotoğraftaki</a:t>
            </a:r>
            <a:r>
              <a:rPr lang="en-US" sz="2000" smtClean="0"/>
              <a:t> </a:t>
            </a:r>
            <a:r>
              <a:rPr lang="en-US" sz="2000" err="1" smtClean="0"/>
              <a:t>karakter</a:t>
            </a:r>
            <a:r>
              <a:rPr lang="en-US" sz="2000" smtClean="0"/>
              <a:t> </a:t>
            </a:r>
            <a:r>
              <a:rPr lang="en-US" sz="2000" err="1" smtClean="0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setindeki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1" y="5502432"/>
            <a:ext cx="10155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tanımlama</a:t>
            </a:r>
            <a:r>
              <a:rPr lang="en-US" sz="2800" smtClean="0"/>
              <a:t> işlemi, </a:t>
            </a:r>
            <a:r>
              <a:rPr lang="en-US" sz="2800" err="1" smtClean="0"/>
              <a:t>tespit</a:t>
            </a:r>
            <a:r>
              <a:rPr lang="en-US" sz="2800" smtClean="0"/>
              <a:t> </a:t>
            </a:r>
            <a:r>
              <a:rPr lang="en-US" sz="2800" err="1" smtClean="0"/>
              <a:t>edilen</a:t>
            </a:r>
            <a:r>
              <a:rPr lang="en-US" sz="2800" smtClean="0"/>
              <a:t> her </a:t>
            </a:r>
            <a:r>
              <a:rPr lang="en-US" sz="2800" err="1" smtClean="0"/>
              <a:t>alan</a:t>
            </a:r>
            <a:r>
              <a:rPr lang="en-US" sz="2800" smtClean="0"/>
              <a:t> için</a:t>
            </a:r>
            <a:r>
              <a:rPr lang="en-US" sz="2800"/>
              <a:t> </a:t>
            </a:r>
            <a:r>
              <a:rPr lang="en-US" sz="2800" smtClean="0"/>
              <a:t>etiketli </a:t>
            </a:r>
            <a:r>
              <a:rPr lang="en-US" sz="2800"/>
              <a:t>bütün</a:t>
            </a:r>
            <a:r>
              <a:rPr lang="en-US" sz="2800" smtClean="0"/>
              <a:t> </a:t>
            </a:r>
          </a:p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matrisinin</a:t>
            </a:r>
            <a:r>
              <a:rPr lang="en-US" sz="2800"/>
              <a:t> </a:t>
            </a:r>
            <a:r>
              <a:rPr lang="en-US" sz="2800" err="1" smtClean="0"/>
              <a:t>kıyaslanmasıyla</a:t>
            </a:r>
            <a:r>
              <a:rPr lang="en-US" sz="2800" smtClean="0"/>
              <a:t> </a:t>
            </a:r>
            <a:r>
              <a:rPr lang="en-US" sz="2800" err="1" smtClean="0"/>
              <a:t>tamamlanır</a:t>
            </a:r>
            <a:r>
              <a:rPr lang="en-US" sz="2800" smtClean="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</a:t>
            </a:r>
            <a:r>
              <a:rPr lang="en-US" b="1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yTESSERACT</a:t>
            </a: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Python </a:t>
            </a:r>
            <a:r>
              <a:rPr lang="en-US" err="1" smtClean="0">
                <a:solidFill>
                  <a:srgbClr val="000000"/>
                </a:solidFill>
              </a:rPr>
              <a:t>programlama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dilinde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Ocr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uygulaması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PyTesseract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kütüphanelerinin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projenize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tanıtılmış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gerekir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 smtClean="0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 smtClean="0"/>
              <a:t>kütüphane</a:t>
            </a:r>
            <a:r>
              <a:rPr lang="en-US" smtClean="0"/>
              <a:t> </a:t>
            </a:r>
            <a:r>
              <a:rPr lang="en-US" err="1" smtClean="0"/>
              <a:t>kurulum</a:t>
            </a:r>
            <a:r>
              <a:rPr lang="en-US" smtClean="0"/>
              <a:t> </a:t>
            </a:r>
            <a:r>
              <a:rPr lang="en-US" err="1" smtClean="0"/>
              <a:t>dosyasını</a:t>
            </a:r>
            <a:r>
              <a:rPr lang="en-US" smtClean="0"/>
              <a:t> </a:t>
            </a:r>
            <a:r>
              <a:rPr lang="en-US" err="1" smtClean="0"/>
              <a:t>alttaki</a:t>
            </a:r>
            <a:r>
              <a:rPr lang="en-US" smtClean="0"/>
              <a:t> </a:t>
            </a:r>
            <a:r>
              <a:rPr lang="en-US" err="1" smtClean="0"/>
              <a:t>adresten</a:t>
            </a:r>
            <a:r>
              <a:rPr lang="en-US" smtClean="0"/>
              <a:t> </a:t>
            </a:r>
            <a:r>
              <a:rPr lang="en-US" err="1" smtClean="0"/>
              <a:t>bulabilirsiniz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tr-TR" smtClean="0">
                <a:hlinkClick r:id="rId2"/>
              </a:rPr>
              <a:t>https</a:t>
            </a:r>
            <a:r>
              <a:rPr lang="tr-TR">
                <a:hlinkClick r:id="rId2"/>
              </a:rPr>
              <a:t>://digi.bib.uni-mannheim.de/tesseract</a:t>
            </a:r>
            <a:r>
              <a:rPr lang="tr-TR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 smtClean="0"/>
              <a:t>Pytesseract</a:t>
            </a:r>
            <a:r>
              <a:rPr lang="en-US" smtClean="0"/>
              <a:t> </a:t>
            </a:r>
            <a:r>
              <a:rPr lang="en-US" err="1" smtClean="0"/>
              <a:t>kütüphanesini</a:t>
            </a:r>
            <a:r>
              <a:rPr lang="en-US" smtClean="0"/>
              <a:t> IDE </a:t>
            </a:r>
            <a:r>
              <a:rPr lang="en-US" err="1" smtClean="0"/>
              <a:t>üzerinden</a:t>
            </a:r>
            <a:r>
              <a:rPr lang="en-US"/>
              <a:t> </a:t>
            </a:r>
            <a:r>
              <a:rPr lang="en-US" err="1" smtClean="0"/>
              <a:t>projenize</a:t>
            </a:r>
            <a:r>
              <a:rPr lang="en-US" smtClean="0"/>
              <a:t> </a:t>
            </a:r>
            <a:r>
              <a:rPr lang="en-US" err="1" smtClean="0"/>
              <a:t>ekleyebilirsiniz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 smtClean="0"/>
              <a:t>kurulumunun</a:t>
            </a:r>
            <a:r>
              <a:rPr lang="en-US" smtClean="0"/>
              <a:t> </a:t>
            </a:r>
            <a:r>
              <a:rPr lang="en-US" err="1" smtClean="0"/>
              <a:t>yapıldığı</a:t>
            </a:r>
            <a:r>
              <a:rPr lang="en-US" smtClean="0"/>
              <a:t> </a:t>
            </a:r>
            <a:r>
              <a:rPr lang="en-US" err="1" smtClean="0"/>
              <a:t>klasörün</a:t>
            </a:r>
            <a:r>
              <a:rPr lang="en-US" smtClean="0"/>
              <a:t> </a:t>
            </a:r>
            <a:r>
              <a:rPr lang="en-US" err="1" smtClean="0"/>
              <a:t>dosya</a:t>
            </a:r>
            <a:r>
              <a:rPr lang="en-US" smtClean="0"/>
              <a:t> </a:t>
            </a:r>
            <a:r>
              <a:rPr lang="en-US" err="1" smtClean="0"/>
              <a:t>konumunu</a:t>
            </a:r>
            <a:r>
              <a:rPr lang="en-US" smtClean="0"/>
              <a:t> </a:t>
            </a:r>
            <a:r>
              <a:rPr lang="en-US" err="1" smtClean="0"/>
              <a:t>projemize</a:t>
            </a:r>
            <a:r>
              <a:rPr lang="en-US" smtClean="0"/>
              <a:t> </a:t>
            </a:r>
            <a:r>
              <a:rPr lang="en-US" err="1" smtClean="0"/>
              <a:t>aşağıdaki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ekleriz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 err="1" smtClean="0"/>
              <a:t>Kurulum</a:t>
            </a:r>
            <a:r>
              <a:rPr lang="en-US"/>
              <a:t> </a:t>
            </a:r>
            <a:r>
              <a:rPr lang="en-US" smtClean="0"/>
              <a:t>  C</a:t>
            </a:r>
            <a:r>
              <a:rPr lang="en-US"/>
              <a:t>:\Program </a:t>
            </a:r>
            <a:r>
              <a:rPr lang="en-US" smtClean="0"/>
              <a:t>Files\</a:t>
            </a:r>
            <a:r>
              <a:rPr lang="en-US" err="1" smtClean="0"/>
              <a:t>Tesseract</a:t>
            </a:r>
            <a:r>
              <a:rPr lang="en-US" smtClean="0"/>
              <a:t>-OCR   </a:t>
            </a:r>
            <a:r>
              <a:rPr lang="en-US" err="1" smtClean="0"/>
              <a:t>konumuna</a:t>
            </a:r>
            <a:r>
              <a:rPr lang="en-US" smtClean="0"/>
              <a:t> </a:t>
            </a:r>
            <a:r>
              <a:rPr lang="en-US" err="1" smtClean="0"/>
              <a:t>yapıldıysa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err="1" smtClean="0"/>
              <a:t>Farklı</a:t>
            </a:r>
            <a:r>
              <a:rPr lang="en-US" smtClean="0"/>
              <a:t> </a:t>
            </a:r>
            <a:r>
              <a:rPr lang="en-US" err="1" smtClean="0"/>
              <a:t>yere</a:t>
            </a:r>
            <a:r>
              <a:rPr lang="en-US" smtClean="0"/>
              <a:t> </a:t>
            </a:r>
            <a:r>
              <a:rPr lang="en-US" err="1" smtClean="0"/>
              <a:t>kurulduysa</a:t>
            </a:r>
            <a:r>
              <a:rPr lang="en-US"/>
              <a:t> </a:t>
            </a:r>
            <a:r>
              <a:rPr lang="en-US" err="1" smtClean="0"/>
              <a:t>ör</a:t>
            </a:r>
            <a:r>
              <a:rPr lang="en-US" smtClean="0"/>
              <a:t>(  						           )</a:t>
            </a:r>
            <a:endParaRPr lang="en-US"/>
          </a:p>
          <a:p>
            <a:pPr marL="0" indent="0">
              <a:buNone/>
            </a:pPr>
            <a:r>
              <a:rPr lang="en-US" err="1"/>
              <a:t>a</a:t>
            </a:r>
            <a:r>
              <a:rPr lang="en-US" err="1" smtClean="0"/>
              <a:t>lttaki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klasör</a:t>
            </a:r>
            <a:r>
              <a:rPr lang="en-US" smtClean="0"/>
              <a:t> </a:t>
            </a:r>
            <a:r>
              <a:rPr lang="en-US" err="1" smtClean="0"/>
              <a:t>tanıtma</a:t>
            </a:r>
            <a:r>
              <a:rPr lang="en-US" smtClean="0"/>
              <a:t> </a:t>
            </a:r>
            <a:r>
              <a:rPr lang="en-US" err="1" smtClean="0"/>
              <a:t>yapılmalıdır</a:t>
            </a:r>
            <a:r>
              <a:rPr lang="en-US" smtClean="0"/>
              <a:t>. 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 smtClean="0">
                <a:solidFill>
                  <a:srgbClr val="0070C0"/>
                </a:solidFill>
              </a:rPr>
              <a:t>Tasarlayan</a:t>
            </a:r>
            <a:r>
              <a:rPr lang="tr-TR" sz="2400" b="1" i="1">
                <a:solidFill>
                  <a:srgbClr val="0070C0"/>
                </a:solidFill>
              </a:rPr>
              <a:t>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 smtClean="0"/>
              <a:t>Python</a:t>
            </a:r>
            <a:r>
              <a:rPr lang="en-US" smtClean="0"/>
              <a:t> </a:t>
            </a:r>
            <a:r>
              <a:rPr lang="en-US" err="1" smtClean="0"/>
              <a:t>uyumlu</a:t>
            </a:r>
            <a:r>
              <a:rPr lang="en-US" smtClean="0"/>
              <a:t> </a:t>
            </a:r>
            <a:r>
              <a:rPr lang="tr-TR" err="1" smtClean="0"/>
              <a:t>platfor</a:t>
            </a:r>
            <a:r>
              <a:rPr lang="en-US" err="1" smtClean="0"/>
              <a:t>mlar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tr-TR" smtClean="0"/>
              <a:t>Windows,</a:t>
            </a:r>
            <a:r>
              <a:rPr lang="en-US" smtClean="0"/>
              <a:t> </a:t>
            </a:r>
            <a:r>
              <a:rPr lang="tr-TR" smtClean="0"/>
              <a:t>Linux</a:t>
            </a:r>
            <a:r>
              <a:rPr lang="en-US" smtClean="0"/>
              <a:t> </a:t>
            </a:r>
            <a:r>
              <a:rPr lang="tr-TR" smtClean="0"/>
              <a:t>,Unix,</a:t>
            </a:r>
            <a:r>
              <a:rPr lang="en-US" smtClean="0"/>
              <a:t> </a:t>
            </a:r>
            <a:r>
              <a:rPr lang="tr-TR" smtClean="0"/>
              <a:t>Mac,</a:t>
            </a:r>
            <a:r>
              <a:rPr lang="en-US" smtClean="0"/>
              <a:t> </a:t>
            </a:r>
            <a:r>
              <a:rPr lang="tr-TR" err="1" smtClean="0"/>
              <a:t>Symbian</a:t>
            </a:r>
            <a:r>
              <a:rPr lang="tr-TR" smtClean="0"/>
              <a:t> </a:t>
            </a:r>
            <a:r>
              <a:rPr lang="tr-TR"/>
              <a:t>ve </a:t>
            </a:r>
            <a:r>
              <a:rPr lang="tr-TR" smtClean="0"/>
              <a:t>dahası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img.jpg </a:t>
            </a:r>
            <a:r>
              <a:rPr lang="en-US" err="1" smtClean="0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Konsol</a:t>
            </a:r>
            <a:r>
              <a:rPr lang="en-US" smtClean="0"/>
              <a:t> </a:t>
            </a:r>
            <a:r>
              <a:rPr lang="en-US" err="1" smtClean="0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smtClean="0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67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smtClean="0">
                <a:solidFill>
                  <a:srgbClr val="000000"/>
                </a:solidFill>
              </a:rPr>
              <a:t>önceden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kayıtlı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fotoğraflarını</a:t>
            </a:r>
            <a:r>
              <a:rPr lang="en-US" smtClean="0">
                <a:solidFill>
                  <a:srgbClr val="0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ocr için programa </a:t>
            </a:r>
            <a:r>
              <a:rPr lang="en-US" err="1" smtClean="0">
                <a:solidFill>
                  <a:srgbClr val="000000"/>
                </a:solidFill>
              </a:rPr>
              <a:t>verilen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içerisindeki</a:t>
            </a:r>
            <a:r>
              <a:rPr lang="en-US" smtClean="0">
                <a:solidFill>
                  <a:srgbClr val="000000"/>
                </a:solidFill>
              </a:rPr>
              <a:t> her </a:t>
            </a:r>
            <a:r>
              <a:rPr lang="en-US" err="1" smtClean="0">
                <a:solidFill>
                  <a:srgbClr val="000000"/>
                </a:solidFill>
              </a:rPr>
              <a:t>karakterle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kıyaslar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eşleşme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olduğunda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anındaki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etiketini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çıktı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vererek</a:t>
            </a:r>
            <a:r>
              <a:rPr lang="en-US" smtClean="0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aşamasındaki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başarımın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artması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amacıyla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                                 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binary hale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içindeki</a:t>
            </a:r>
            <a:r>
              <a:rPr lang="en-US" smtClean="0">
                <a:solidFill>
                  <a:srgbClr val="000000"/>
                </a:solidFill>
              </a:rPr>
              <a:t>     karakter </a:t>
            </a:r>
            <a:r>
              <a:rPr lang="en-US" err="1" smtClean="0">
                <a:solidFill>
                  <a:srgbClr val="000000"/>
                </a:solidFill>
              </a:rPr>
              <a:t>alanıyla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aynı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boyuta</a:t>
            </a:r>
            <a:r>
              <a:rPr lang="en-US" smtClean="0">
                <a:solidFill>
                  <a:srgbClr val="000000"/>
                </a:solidFill>
              </a:rPr>
              <a:t> OpenCV yardımıyla getirilir.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 smtClean="0">
                <a:solidFill>
                  <a:srgbClr val="000000"/>
                </a:solidFill>
              </a:rPr>
              <a:t>Etiketli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karakterler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kendilerine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özgü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boyutta</a:t>
            </a:r>
            <a:r>
              <a:rPr lang="en-US" sz="4800" smtClean="0">
                <a:solidFill>
                  <a:srgbClr val="000000"/>
                </a:solidFill>
              </a:rPr>
              <a:t> binary fotoğraf olarak </a:t>
            </a:r>
            <a:r>
              <a:rPr lang="en-US" sz="4800" err="1" smtClean="0">
                <a:solidFill>
                  <a:srgbClr val="000000"/>
                </a:solidFill>
              </a:rPr>
              <a:t>kaydedilir</a:t>
            </a:r>
            <a:r>
              <a:rPr lang="en-US" sz="48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</a:t>
            </a:r>
            <a:r>
              <a:rPr lang="en-US" smtClean="0">
                <a:solidFill>
                  <a:srgbClr val="000000"/>
                </a:solidFill>
              </a:rPr>
              <a:t>anımlama yapılmadan önce fotoğraf </a:t>
            </a: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dönüştürülür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hale </a:t>
            </a:r>
            <a:r>
              <a:rPr lang="en-US" err="1" smtClean="0">
                <a:solidFill>
                  <a:srgbClr val="000000"/>
                </a:solidFill>
              </a:rPr>
              <a:t>getirilir</a:t>
            </a:r>
            <a:r>
              <a:rPr lang="en-US" smtClean="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fotoğraftaki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belirginleştirilir (dilation)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komşu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karakterlere</a:t>
            </a:r>
            <a:r>
              <a:rPr lang="en-US" smtClean="0">
                <a:solidFill>
                  <a:srgbClr val="000000"/>
                </a:solidFill>
              </a:rPr>
              <a:t> yayarak satırlar bulunur.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				       Ters binary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(dilation </a:t>
            </a:r>
            <a:r>
              <a:rPr lang="en-US" err="1" smtClean="0">
                <a:solidFill>
                  <a:srgbClr val="000000"/>
                </a:solidFill>
              </a:rPr>
              <a:t>yapılmış</a:t>
            </a:r>
            <a:r>
              <a:rPr lang="en-US" smtClean="0">
                <a:solidFill>
                  <a:srgbClr val="000000"/>
                </a:solidFill>
              </a:rPr>
              <a:t>)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662711" y="2121738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838200" y="1577932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							         </a:t>
            </a:r>
            <a:r>
              <a:rPr lang="en-US" err="1" smtClean="0">
                <a:solidFill>
                  <a:srgbClr val="000000"/>
                </a:solidFill>
              </a:rPr>
              <a:t>Satır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bölgeleri</a:t>
            </a:r>
            <a:r>
              <a:rPr lang="en-US" smtClean="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Karakterler </a:t>
            </a:r>
            <a:r>
              <a:rPr lang="en-US" smtClean="0">
                <a:solidFill>
                  <a:srgbClr val="000000"/>
                </a:solidFill>
              </a:rPr>
              <a:t>yanlarındaki </a:t>
            </a:r>
            <a:r>
              <a:rPr lang="en-US" err="1" smtClean="0">
                <a:solidFill>
                  <a:srgbClr val="000000"/>
                </a:solidFill>
              </a:rPr>
              <a:t>karakterlerle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 smtClean="0">
                <a:solidFill>
                  <a:srgbClr val="000000"/>
                </a:solidFill>
              </a:rPr>
              <a:t>beraber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yatay olarak genişletilir ve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satır </a:t>
            </a:r>
            <a:r>
              <a:rPr lang="en-US" err="1" smtClean="0">
                <a:solidFill>
                  <a:srgbClr val="000000"/>
                </a:solidFill>
              </a:rPr>
              <a:t>kontur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tespitinde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kullanılacak fotoğraf elde edilir.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dönüştürülür ve karakter </a:t>
            </a:r>
            <a:r>
              <a:rPr lang="en-US" err="1" smtClean="0">
                <a:solidFill>
                  <a:srgbClr val="000000"/>
                </a:solidFill>
              </a:rPr>
              <a:t>alanı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err="1">
                <a:solidFill>
                  <a:srgbClr val="000000"/>
                </a:solidFill>
              </a:rPr>
              <a:t>t</a:t>
            </a:r>
            <a:r>
              <a:rPr lang="en-US" err="1" smtClean="0">
                <a:solidFill>
                  <a:srgbClr val="000000"/>
                </a:solidFill>
              </a:rPr>
              <a:t>espiti</a:t>
            </a:r>
            <a:r>
              <a:rPr lang="en-US">
                <a:solidFill>
                  <a:srgbClr val="000000"/>
                </a:solidFill>
              </a:rPr>
              <a:t> için </a:t>
            </a:r>
            <a:r>
              <a:rPr lang="en-US" smtClean="0">
                <a:solidFill>
                  <a:srgbClr val="000000"/>
                </a:solidFill>
              </a:rPr>
              <a:t>kontur bulma yapılır.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272293" y="4329641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Kontur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32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 algn="ctr">
              <a:buNone/>
            </a:pPr>
            <a:r>
              <a:rPr lang="en-US" sz="2400" smtClean="0">
                <a:cs typeface="Consolas" panose="020B0609020204030204" pitchFamily="49" charset="0"/>
              </a:rPr>
              <a:t>Karakterler için 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</a:t>
            </a:r>
            <a:r>
              <a:rPr lang="en-US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      </a:t>
            </a:r>
            <a:r>
              <a:rPr lang="en-US" sz="2400" smtClean="0">
                <a:cs typeface="Consolas" panose="020B0609020204030204" pitchFamily="49" charset="0"/>
              </a:rPr>
              <a:t>ve     satırlar için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sorted_ctrs_satir</a:t>
            </a:r>
            <a:endParaRPr lang="tr-TR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71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Fotoğraf ön işlemleri tamamlandıktan sonra etiketli karakter seti </a:t>
            </a:r>
            <a:r>
              <a:rPr lang="en-US" sz="2400" smtClean="0">
                <a:solidFill>
                  <a:srgbClr val="000000"/>
                </a:solidFill>
              </a:rPr>
              <a:t>              programa yüklenir</a:t>
            </a:r>
            <a:r>
              <a:rPr lang="en-US" sz="2400">
                <a:solidFill>
                  <a:srgbClr val="000000"/>
                </a:solidFill>
              </a:rPr>
              <a:t>. Bu fotoğraf seti programda bir listede tutulur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1039579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karakterlerin fotoğraflarını tutan liste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Girdi olarak verilen bilginin belirli bir haneli şifreli çıktı olarak verilmesidir.   Google'a " Hash calculator" yazıp çeşitli algoritmalara göre istediğiniz bir verinin fotoğraf,video,metin belgesi farketmeksizin Hash değerini bulabilirsiniz.         Projede benzerlik tespitinde image hashing kullanılmıştır.</a:t>
            </a:r>
          </a:p>
          <a:p>
            <a:pPr marL="0" indent="0"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93992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96564"/>
            <a:ext cx="1097708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”fotograf”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değerini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hesaplayan ve bunu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sh0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atayan kod</a:t>
            </a:r>
            <a:endParaRPr lang="tr-T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0951" y="2239964"/>
            <a:ext cx="433964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tr-TR" sz="3200"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52" y="1479641"/>
            <a:ext cx="5063468" cy="4942909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476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fotograf.jpg için 8x8 lik boyutta </a:t>
            </a: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64 bitlik hash değeri oluşturulur.</a:t>
            </a:r>
          </a:p>
          <a:p>
            <a:pPr marL="0" indent="0">
              <a:buNone/>
            </a:pPr>
            <a:r>
              <a:rPr lang="en-US" sz="2400"/>
              <a:t>h</a:t>
            </a:r>
            <a:r>
              <a:rPr lang="tr-TR" sz="2400" smtClean="0"/>
              <a:t>ash</a:t>
            </a:r>
            <a:r>
              <a:rPr lang="en-US" sz="2400" smtClean="0"/>
              <a:t>0</a:t>
            </a:r>
            <a:r>
              <a:rPr lang="tr-TR" sz="2400" smtClean="0"/>
              <a:t>:</a:t>
            </a:r>
            <a:r>
              <a:rPr lang="en-US" sz="2400" smtClean="0"/>
              <a:t> </a:t>
            </a:r>
            <a:r>
              <a:rPr lang="tr-TR" sz="2000" smtClean="0"/>
              <a:t>00000000000100000000000000100000</a:t>
            </a:r>
            <a:endParaRPr lang="en-US" sz="2000" smtClean="0"/>
          </a:p>
          <a:p>
            <a:pPr marL="0" indent="0">
              <a:buNone/>
            </a:pPr>
            <a:r>
              <a:rPr lang="en-US" sz="2000"/>
              <a:t> </a:t>
            </a:r>
            <a:r>
              <a:rPr lang="en-US" sz="2000" smtClean="0"/>
              <a:t>              </a:t>
            </a:r>
            <a:r>
              <a:rPr lang="tr-TR" sz="2000" smtClean="0"/>
              <a:t>01000010100001101111111111111110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</a:rPr>
              <a:t>İki fotoğraf arasındaki kıyaslama hash değerleri </a:t>
            </a: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</a:rPr>
              <a:t>karşılaştıralarak yapılır.</a:t>
            </a:r>
            <a:endParaRPr lang="tr-TR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5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 smtClean="0"/>
              <a:t>Daha kolay öğrenilir.</a:t>
            </a:r>
          </a:p>
          <a:p>
            <a:pPr fontAlgn="base"/>
            <a:r>
              <a:rPr lang="tr-TR" smtClean="0"/>
              <a:t>Program </a:t>
            </a:r>
            <a:r>
              <a:rPr lang="tr-TR"/>
              <a:t>geliştirme sürecini </a:t>
            </a:r>
            <a:r>
              <a:rPr lang="tr-TR" smtClean="0"/>
              <a:t>kısaltır.</a:t>
            </a:r>
            <a:endParaRPr lang="tr-TR"/>
          </a:p>
          <a:p>
            <a:pPr fontAlgn="base"/>
            <a:r>
              <a:rPr lang="en-US" smtClean="0"/>
              <a:t>C </a:t>
            </a:r>
            <a:r>
              <a:rPr lang="en-US" err="1" smtClean="0"/>
              <a:t>ve</a:t>
            </a:r>
            <a:r>
              <a:rPr lang="en-US" smtClean="0"/>
              <a:t> C++ </a:t>
            </a:r>
            <a:r>
              <a:rPr lang="en-US" err="1" smtClean="0"/>
              <a:t>aksine</a:t>
            </a:r>
            <a:r>
              <a:rPr lang="en-US" smtClean="0"/>
              <a:t> </a:t>
            </a:r>
            <a:r>
              <a:rPr lang="en-US" err="1" smtClean="0"/>
              <a:t>ek</a:t>
            </a:r>
            <a:r>
              <a:rPr lang="en-US" smtClean="0"/>
              <a:t> </a:t>
            </a:r>
            <a:r>
              <a:rPr lang="tr-TR" smtClean="0"/>
              <a:t>bir derleyici</a:t>
            </a:r>
            <a:r>
              <a:rPr lang="en-US" smtClean="0"/>
              <a:t>ye</a:t>
            </a:r>
            <a:r>
              <a:rPr lang="tr-TR" smtClean="0"/>
              <a:t> </a:t>
            </a:r>
            <a:r>
              <a:rPr lang="tr-TR" err="1" smtClean="0"/>
              <a:t>ihtiya</a:t>
            </a:r>
            <a:r>
              <a:rPr lang="en-US" smtClean="0"/>
              <a:t>ç</a:t>
            </a:r>
            <a:r>
              <a:rPr lang="tr-TR" smtClean="0"/>
              <a:t> </a:t>
            </a:r>
            <a:r>
              <a:rPr lang="tr-TR"/>
              <a:t>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 smtClean="0"/>
              <a:t>Python </a:t>
            </a:r>
            <a:r>
              <a:rPr lang="en-US" b="1" i="1" err="1" smtClean="0"/>
              <a:t>ile</a:t>
            </a:r>
            <a:r>
              <a:rPr lang="en-US" b="1" i="1" smtClean="0"/>
              <a:t> </a:t>
            </a:r>
            <a:r>
              <a:rPr lang="en-US" b="1" i="1" err="1" smtClean="0"/>
              <a:t>geliştirilenler</a:t>
            </a:r>
            <a:r>
              <a:rPr lang="en-US" b="1" i="1" smtClean="0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 smtClean="0">
                <a:solidFill>
                  <a:srgbClr val="C00000"/>
                </a:solidFill>
              </a:rPr>
              <a:t>Battlefield </a:t>
            </a:r>
            <a:r>
              <a:rPr lang="tr-TR" b="1">
                <a:solidFill>
                  <a:srgbClr val="C00000"/>
                </a:solidFill>
              </a:rPr>
              <a:t>2 (Oyun)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</a:t>
            </a:r>
            <a:r>
              <a:rPr lang="tr-TR" b="1" smtClean="0">
                <a:solidFill>
                  <a:srgbClr val="C00000"/>
                </a:solidFill>
              </a:rPr>
              <a:t>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World </a:t>
            </a:r>
            <a:r>
              <a:rPr lang="en-US" b="1">
                <a:solidFill>
                  <a:srgbClr val="C00000"/>
                </a:solidFill>
              </a:rPr>
              <a:t>of </a:t>
            </a:r>
            <a:r>
              <a:rPr lang="en-US" b="1" smtClean="0">
                <a:solidFill>
                  <a:srgbClr val="C00000"/>
                </a:solidFill>
              </a:rPr>
              <a:t>Tanks(</a:t>
            </a:r>
            <a:r>
              <a:rPr lang="en-US" b="1" err="1" smtClean="0">
                <a:solidFill>
                  <a:srgbClr val="C00000"/>
                </a:solidFill>
              </a:rPr>
              <a:t>Oyun</a:t>
            </a:r>
            <a:r>
              <a:rPr lang="en-US" b="1" smtClean="0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smtClean="0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rgbClr val="7030A0"/>
                </a:solidFill>
              </a:rPr>
              <a:t>Inkscape</a:t>
            </a:r>
            <a:r>
              <a:rPr lang="en-US" b="1" smtClean="0">
                <a:solidFill>
                  <a:srgbClr val="7030A0"/>
                </a:solidFill>
              </a:rPr>
              <a:t>  – </a:t>
            </a:r>
            <a:r>
              <a:rPr lang="en-US" b="1" err="1" smtClean="0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r>
              <a:rPr lang="tr-TR" b="1" err="1" smtClean="0">
                <a:solidFill>
                  <a:srgbClr val="7030A0"/>
                </a:solidFill>
              </a:rPr>
              <a:t>Instagram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 smtClean="0">
                <a:solidFill>
                  <a:srgbClr val="000000"/>
                </a:solidFill>
              </a:rPr>
              <a:t>Kaynak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fotoğraf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içindeki</a:t>
            </a:r>
            <a:r>
              <a:rPr lang="en-US" sz="2400" smtClean="0">
                <a:solidFill>
                  <a:srgbClr val="000000"/>
                </a:solidFill>
              </a:rPr>
              <a:t> karakter alanları kırpılıp binary </a:t>
            </a:r>
            <a:r>
              <a:rPr lang="en-US" sz="2400" err="1" smtClean="0">
                <a:solidFill>
                  <a:srgbClr val="000000"/>
                </a:solidFill>
              </a:rPr>
              <a:t>olarak</a:t>
            </a:r>
            <a:r>
              <a:rPr lang="en-US" sz="2400" smtClean="0">
                <a:solidFill>
                  <a:srgbClr val="000000"/>
                </a:solidFill>
              </a:rPr>
              <a:t> dönüşümü yapılır. Ardından etiketli </a:t>
            </a:r>
            <a:r>
              <a:rPr lang="en-US" sz="2400" err="1" smtClean="0">
                <a:solidFill>
                  <a:srgbClr val="000000"/>
                </a:solidFill>
              </a:rPr>
              <a:t>karakter</a:t>
            </a:r>
            <a:r>
              <a:rPr lang="en-US" sz="2400" smtClean="0">
                <a:solidFill>
                  <a:srgbClr val="000000"/>
                </a:solidFill>
              </a:rPr>
              <a:t> fotoğraflarıyla(</a:t>
            </a:r>
            <a:r>
              <a:rPr lang="tr-TR" sz="2400" smtClean="0">
                <a:solidFill>
                  <a:srgbClr val="000000"/>
                </a:solidFill>
                <a:cs typeface="Consolas" panose="020B0609020204030204" pitchFamily="49" charset="0"/>
              </a:rPr>
              <a:t>img_data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 listesindekilerle</a:t>
            </a:r>
            <a:r>
              <a:rPr lang="en-US" sz="2400" smtClean="0">
                <a:solidFill>
                  <a:srgbClr val="000000"/>
                </a:solidFill>
              </a:rPr>
              <a:t>) </a:t>
            </a:r>
            <a:r>
              <a:rPr lang="en-US" sz="2400" err="1" smtClean="0">
                <a:solidFill>
                  <a:srgbClr val="000000"/>
                </a:solidFill>
              </a:rPr>
              <a:t>kıyaslanır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63795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10803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err="1" smtClean="0">
                <a:solidFill>
                  <a:srgbClr val="000000"/>
                </a:solidFill>
              </a:rPr>
              <a:t>Soldaki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kaynak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fotoğrafın</a:t>
            </a:r>
            <a:r>
              <a:rPr lang="en-US" sz="2000" smtClean="0">
                <a:solidFill>
                  <a:srgbClr val="000000"/>
                </a:solidFill>
              </a:rPr>
              <a:t> her karakterinin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</a:rPr>
              <a:t>hash değeri </a:t>
            </a:r>
            <a:r>
              <a:rPr lang="tr-TR" sz="2000" smtClean="0">
                <a:solidFill>
                  <a:srgbClr val="0070C0"/>
                </a:solidFill>
                <a:cs typeface="Consolas" panose="020B0609020204030204" pitchFamily="49" charset="0"/>
              </a:rPr>
              <a:t>img_data</a:t>
            </a:r>
            <a:r>
              <a:rPr lang="en-US" sz="200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listesindeki fotoğrafların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hash değerleriyle</a:t>
            </a:r>
            <a:r>
              <a:rPr lang="tr-TR" sz="2000" smtClean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</a:rPr>
              <a:t>En </a:t>
            </a:r>
            <a:r>
              <a:rPr lang="en-US" sz="2000" err="1" smtClean="0">
                <a:solidFill>
                  <a:srgbClr val="000000"/>
                </a:solidFill>
              </a:rPr>
              <a:t>çok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uyuşma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sağlayan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kıyaslama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karakteri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tr-TR" sz="2000" smtClean="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000" smtClean="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Fotoğraf içindeki bütün karakterlerin tahmini yapılır ve tahminler fotoğraftaki konumlarıyla beraber sırasız olarak listelerde tutulmuş olur.</a:t>
            </a:r>
          </a:p>
          <a:p>
            <a:pPr marL="0" indent="0">
              <a:buNone/>
            </a:pPr>
            <a:r>
              <a:rPr lang="en-US" smtClean="0"/>
              <a:t>Bu tahmin listesinin 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 smtClean="0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 smtClean="0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Karakterlerin çıktıları txt içerisine yazılır.</a:t>
            </a:r>
          </a:p>
          <a:p>
            <a:r>
              <a:rPr lang="en-US" sz="2400" smtClean="0"/>
              <a:t>Program sonucunda kontur seçim alanları dikdörtgen ile işaretlenir.</a:t>
            </a:r>
          </a:p>
          <a:p>
            <a:r>
              <a:rPr lang="en-US" sz="2400" smtClean="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Kullandığımız </a:t>
            </a:r>
            <a:r>
              <a:rPr lang="en-US" err="1" smtClean="0">
                <a:solidFill>
                  <a:srgbClr val="000000"/>
                </a:solidFill>
              </a:rPr>
              <a:t>kütüphaneler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görevleri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200" y="2970242"/>
            <a:ext cx="109131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kaydetme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göstermek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boyutlandırmak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OpenCV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görüntü işleme kütüphanesi programa dahil ediliyor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hashing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fotoğraf benzerliği kontrol kütüphanesi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690688"/>
            <a:ext cx="10206519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fotoğraflarını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etiketlerini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arası boşluk kontrolü için konum farklarını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bosluk_fark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0.indis satırın y konumunu     1.indis satırın yüksekliğini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olarak tutulduğu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diziler ise karakter dizisindeki tahmin karakterlerinin konumlarını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Ana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98356"/>
            <a:ext cx="108966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unduktan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sonra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lang="tr-TR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değişken</a:t>
            </a:r>
            <a:r>
              <a:rPr lang="en-US" sz="1200" i="1" err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aktarıldı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işleme alınıyor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sorted_ctrs_konum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 için kıyaslanacak fotoğraflar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listeye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aktarılır</a:t>
            </a:r>
            <a:r>
              <a:rPr kumimoji="0" lang="en-US" sz="12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ve kıyas liste boyutu bulunur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listedeki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karakterlerle kıyaslan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ıyor ve tahminler listeye</a:t>
            </a:r>
            <a:r>
              <a:rPr kumimoji="0" lang="en-US" sz="12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aktarılır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 ve karakterler arasındaki boşlukları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bul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unuyor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yapılan fotoğraf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pencerede</a:t>
            </a:r>
            <a:r>
              <a:rPr kumimoji="0" lang="en-US" sz="12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gösteriliyor</a:t>
            </a:r>
            <a:endParaRPr kumimoji="0" lang="en-US" sz="12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sonucu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Notepad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açılıyor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 tuşa basılmasını bekleniyor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veya çıktı belgesi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bulunam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ışsa uygulama sonlandırılır.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329586"/>
            <a:ext cx="105156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bulursa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istenilen konumda olup olmadığını kontrol eden fonksiyon.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  <a:p>
            <a:endParaRPr lang="tr-TR" sz="24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1410" y="4287280"/>
            <a:ext cx="10529180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txt dosyası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"output.txt"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txt varsa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karakter_belge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boş olması gerekli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(w üzerine yazar)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içini boşalttık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Çıktı belgesinin var 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olup olmadığını kontrol eden fonksiyon.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197" y="1677525"/>
            <a:ext cx="1113048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 fonksiyonu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 değişkenine aktarılıyor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width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Başarıyla okunulan fotoğraf boyutları okunuyor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dim = (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width,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height)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fotoğraf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gerekirse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boyutu iki katına çıkarılacak.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(width + height) &lt;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dim,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Parametre olarak gelen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fotoğrafı ve açıklamayı yeni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pencere içerisinde gösteren fonksiyon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0" y="1446414"/>
            <a:ext cx="10049347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gray deği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ş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kenine aktarılır.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12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gri seviyenin binarye dönüştüğü eşik değer.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3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blockSize:kaç boyutlu filtre ile her pikselin komşusuna bakılıp yeni piksel değeri atanacğını beli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leyen filtre boyutu.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ikili fotoğrafa dönüştürülüp binary değişkenine aktarılıyor.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2px dikey ve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 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 Satır tespit etmek için karakterler yatay genişletilecek.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cv2.bitwise_not(img_dilation))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 = Image.open(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fotograf_goster(img_dilation,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genişletilmiş 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pencerede 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fotograf_goster(satir_konum_dilation,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belirginleşmiş 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</a:t>
            </a:r>
            <a:r>
              <a:rPr lang="en-US" sz="11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pencerede </a:t>
            </a:r>
            <a:r>
              <a:rPr lang="en-US" sz="11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image_invert_dilation, img_dilation, satir_konum_dilation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Global değişkenler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geri döndürülüyor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8200" y="2025538"/>
            <a:ext cx="1131591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kontur_bul():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tanıma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yapabilir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ctrs, hier = cv2.findContours(img_dilation.copy(), cv2.RETR_EXTERNAL,cv2.CHAIN_APPROX_SIMPLE)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smtClean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cv2.RETR_EXTERNAL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içe yapılarda karakter tanımlama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yapamaz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ctrs_satir, hier2 = cv2.findContours(satir_konum_dilation.copy(), cv2.RETR_EXTERNAL,cv2.CHAIN_APPROX_SIMPLE)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Konturlar sıralanıyor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: fotoğrafta soldan sağa doğru konturları sıralar. Sıralı karakter tespiti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için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sorted_ctrs_satir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(ctrs_satir,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 karakter ve satır tespitin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 kullanılır.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sorted_ctrs, sorted_ctrs_satir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 smtClean="0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mtClean="0"/>
              <a:t>D</a:t>
            </a:r>
            <a:r>
              <a:rPr lang="tr-TR" err="1" smtClean="0"/>
              <a:t>oküman</a:t>
            </a:r>
            <a:r>
              <a:rPr lang="tr-TR" smtClean="0"/>
              <a:t> </a:t>
            </a:r>
            <a:r>
              <a:rPr lang="tr-TR"/>
              <a:t>veya basılı her tür bilgi kaynağının </a:t>
            </a:r>
            <a:r>
              <a:rPr lang="en-US" err="1" smtClean="0"/>
              <a:t>dijital</a:t>
            </a:r>
            <a:r>
              <a:rPr lang="en-US" smtClean="0"/>
              <a:t> </a:t>
            </a:r>
            <a:r>
              <a:rPr lang="en-US" err="1" smtClean="0"/>
              <a:t>ortamd</a:t>
            </a:r>
            <a:r>
              <a:rPr lang="tr-TR" err="1" smtClean="0"/>
              <a:t>aki</a:t>
            </a:r>
            <a:r>
              <a:rPr lang="tr-TR" smtClean="0"/>
              <a:t> </a:t>
            </a:r>
            <a:r>
              <a:rPr lang="en-US" err="1" smtClean="0"/>
              <a:t>fotoğraflarını</a:t>
            </a:r>
            <a:r>
              <a:rPr lang="en-US" smtClean="0"/>
              <a:t> </a:t>
            </a:r>
            <a:r>
              <a:rPr lang="tr-TR" smtClean="0"/>
              <a:t>OCR programları </a:t>
            </a:r>
            <a:r>
              <a:rPr lang="tr-TR"/>
              <a:t>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harf</a:t>
            </a:r>
            <a:r>
              <a:rPr lang="tr-TR"/>
              <a:t>, rakam veya diğer ASCII sembollerin karakter olarak 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(</a:t>
            </a:r>
            <a:r>
              <a:rPr lang="tr-TR" err="1" smtClean="0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 smtClean="0"/>
              <a:t>formatlarda</a:t>
            </a:r>
            <a:r>
              <a:rPr lang="en-US" smtClean="0"/>
              <a:t>) </a:t>
            </a:r>
            <a:r>
              <a:rPr lang="tr-TR" smtClean="0"/>
              <a:t>kaydedilmesidir.</a:t>
            </a:r>
            <a:endParaRPr lang="en-US" b="1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 smtClean="0">
                <a:solidFill>
                  <a:srgbClr val="FF6600"/>
                </a:solidFill>
              </a:rPr>
              <a:t>Tesseract</a:t>
            </a:r>
            <a:r>
              <a:rPr lang="en-US" b="1" smtClean="0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 smtClean="0"/>
              <a:t>, </a:t>
            </a:r>
            <a:r>
              <a:rPr lang="en-US" err="1"/>
              <a:t>H</a:t>
            </a:r>
            <a:r>
              <a:rPr lang="tr-TR" err="1" smtClean="0"/>
              <a:t>ewlett</a:t>
            </a:r>
            <a:r>
              <a:rPr lang="tr-TR" smtClean="0"/>
              <a:t> </a:t>
            </a:r>
            <a:r>
              <a:rPr lang="tr-TR"/>
              <a:t>Packard tarafından </a:t>
            </a:r>
            <a:r>
              <a:rPr lang="tr-TR" smtClean="0"/>
              <a:t>geliştirilen</a:t>
            </a:r>
            <a:r>
              <a:rPr lang="en-US"/>
              <a:t> 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tr-TR" smtClean="0"/>
              <a:t>2005 </a:t>
            </a:r>
            <a:r>
              <a:rPr lang="tr-TR"/>
              <a:t>yılında açık kaynak haline getirilen </a:t>
            </a:r>
            <a:r>
              <a:rPr lang="tr-TR" smtClean="0"/>
              <a:t>OCR kütüphane</a:t>
            </a:r>
            <a:r>
              <a:rPr lang="en-US" err="1" smtClean="0"/>
              <a:t>sidir</a:t>
            </a:r>
            <a:r>
              <a:rPr lang="en-US" smtClean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listeye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yükleyen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33585" y="2515414"/>
            <a:ext cx="10620215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kontrol fotoğrafları listeye aktarılır.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PIL.Image.open(img)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img_data.append(img2)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listeye kontrol fotoğrafları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fileNameExtension = os.path.basename(img)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TahminEtiket.append(fileNameExtension)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(img_data)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kıyasta kullanılacak fotoğrafların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boyutu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hesaplanır.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197" y="2296976"/>
            <a:ext cx="1084463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karakter_yaz(karakter):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txt dosyasına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fotoğraftaki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gibi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format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lı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kaydedilir.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kumimoji="0" lang="en-US" sz="16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içine karakter, boşluk veya satır eklenir.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karakter_belge.write(karakter)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5039970"/>
            <a:ext cx="26532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Tahmin işlemi tamamlanan satırları , boşlukları ve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karakterleri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txt içerisine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yazan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633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830988"/>
            <a:ext cx="10849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Kaynak fotoğraftaki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karakter alanının hash değerlerini,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etiketli fotoğraf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listesinin fotoğrafların hash değerleriyle kıyaslayan ve karakterlerin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konum bilgilerini listelere kaydeden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6656" y="1553636"/>
            <a:ext cx="26532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37343" y="5161250"/>
            <a:ext cx="9221056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benzerlik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(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((hash0 - hash1) /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(hash0.hash) **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 farkları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hesaplanıyor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7343" y="4720249"/>
            <a:ext cx="99245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hash1 = imagehash.average_hash(img2,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etiketli kıyas fotoğrafının hash değeri hash1 e atanır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7343" y="3870797"/>
            <a:ext cx="962635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 height = roi.size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kontrol yapılacak bölgenin, kıyas yapılacak karakter fotoğrafıyla aynı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boyutta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olm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gerekli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img2.resize((width, height), Image.ANTIALIAS)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837343" y="2394836"/>
            <a:ext cx="1131591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yapılacak bölge fotoğraftan kırpılıyor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karakter_bolgesi = image_invert_dilation.crop((x, y, x + w, y + h))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roi = karakter_bolgesi.convert(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colors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palette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=Image.ADAPTIVE)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bölgesini roi değikenine atar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 = imagehash.average_hash(roi,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roi bölgesinin hash kodunu hash0 a atar.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837342" y="5521146"/>
            <a:ext cx="1051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</a:t>
            </a:r>
            <a:r>
              <a:rPr lang="en-US" sz="2400" smtClean="0"/>
              <a:t>enzerliğin en çok olduğu karakter eşleşmesi karakter listesine kaydedilir. </a:t>
            </a:r>
          </a:p>
          <a:p>
            <a:r>
              <a:rPr lang="en-US" sz="2400" smtClean="0"/>
              <a:t>img2 </a:t>
            </a:r>
            <a:r>
              <a:rPr lang="en-US" sz="2400"/>
              <a:t>ye kıyas </a:t>
            </a:r>
            <a:r>
              <a:rPr lang="en-US" sz="2400"/>
              <a:t>listesindeki </a:t>
            </a:r>
            <a:r>
              <a:rPr lang="en-US" sz="2400" smtClean="0"/>
              <a:t>sonraki fotoğraf </a:t>
            </a:r>
            <a:r>
              <a:rPr lang="en-US" sz="2400"/>
              <a:t>yüklenir</a:t>
            </a:r>
            <a:r>
              <a:rPr lang="en-US" sz="2400" smtClean="0"/>
              <a:t>. Kıyas son karaktere kadar gider.</a:t>
            </a:r>
            <a:endParaRPr lang="en-US" sz="240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7343" y="1913284"/>
            <a:ext cx="4756430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s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ınır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konumları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konturdan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alınıyor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x, y, w, h = cv2.boundingRect(ctr)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355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858945" y="2903673"/>
            <a:ext cx="904869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içindeki karakterin merkez noktası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merkez_x ve merkez_y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kordinatları 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ve y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içindeyse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txt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ye 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boşluk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kaydediliyor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6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&lt;= merkez_X &lt;= (x + w)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&lt;= merkez_Y &lt;= (y + h):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2448965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9" y="3763514"/>
            <a:ext cx="7394794" cy="15640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ol Köşeli Ayraç 17"/>
          <p:cNvSpPr/>
          <p:nvPr/>
        </p:nvSpPr>
        <p:spPr>
          <a:xfrm rot="16200000">
            <a:off x="6110469" y="4206887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Sol Köşeli Ayraç 19"/>
          <p:cNvSpPr/>
          <p:nvPr/>
        </p:nvSpPr>
        <p:spPr>
          <a:xfrm rot="16200000">
            <a:off x="6869452" y="4189511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Sol Köşeli Ayraç 20"/>
          <p:cNvSpPr/>
          <p:nvPr/>
        </p:nvSpPr>
        <p:spPr>
          <a:xfrm rot="16200000">
            <a:off x="7346809" y="4199332"/>
            <a:ext cx="99981" cy="27073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Sol Köşeli Ayraç 23"/>
          <p:cNvSpPr/>
          <p:nvPr/>
        </p:nvSpPr>
        <p:spPr>
          <a:xfrm rot="16200000">
            <a:off x="1681814" y="4320359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ol Köşeli Ayraç 24"/>
          <p:cNvSpPr/>
          <p:nvPr/>
        </p:nvSpPr>
        <p:spPr>
          <a:xfrm rot="16200000">
            <a:off x="2090028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Sol Köşeli Ayraç 25"/>
          <p:cNvSpPr/>
          <p:nvPr/>
        </p:nvSpPr>
        <p:spPr>
          <a:xfrm rot="16200000">
            <a:off x="4105147" y="4353624"/>
            <a:ext cx="98905" cy="195784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Sol Köşeli Ayraç 27"/>
          <p:cNvSpPr/>
          <p:nvPr/>
        </p:nvSpPr>
        <p:spPr>
          <a:xfrm rot="16200000">
            <a:off x="2392523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ol Köşeli Ayraç 28"/>
          <p:cNvSpPr/>
          <p:nvPr/>
        </p:nvSpPr>
        <p:spPr>
          <a:xfrm rot="16200000">
            <a:off x="4362990" y="4353431"/>
            <a:ext cx="143749" cy="151326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Sol Köşeli Ayraç 29"/>
          <p:cNvSpPr/>
          <p:nvPr/>
        </p:nvSpPr>
        <p:spPr>
          <a:xfrm rot="16200000">
            <a:off x="4678175" y="434112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Sol Köşeli Ayraç 30"/>
          <p:cNvSpPr/>
          <p:nvPr/>
        </p:nvSpPr>
        <p:spPr>
          <a:xfrm rot="16200000">
            <a:off x="7762167" y="4176620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Sol Köşeli Ayraç 31"/>
          <p:cNvSpPr/>
          <p:nvPr/>
        </p:nvSpPr>
        <p:spPr>
          <a:xfrm rot="16200000">
            <a:off x="2500609" y="517234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Sol Köşeli Ayraç 32"/>
          <p:cNvSpPr/>
          <p:nvPr/>
        </p:nvSpPr>
        <p:spPr>
          <a:xfrm rot="16200000">
            <a:off x="2864835" y="5187711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Sol Köşeli Ayraç 33"/>
          <p:cNvSpPr/>
          <p:nvPr/>
        </p:nvSpPr>
        <p:spPr>
          <a:xfrm rot="16200000">
            <a:off x="3192164" y="520412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ol Köşeli Ayraç 34"/>
          <p:cNvSpPr/>
          <p:nvPr/>
        </p:nvSpPr>
        <p:spPr>
          <a:xfrm rot="16200000">
            <a:off x="4894347" y="5266639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ol Köşeli Ayraç 35"/>
          <p:cNvSpPr/>
          <p:nvPr/>
        </p:nvSpPr>
        <p:spPr>
          <a:xfrm rot="16200000">
            <a:off x="5228057" y="5266638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Sol Köşeli Ayraç 36"/>
          <p:cNvSpPr/>
          <p:nvPr/>
        </p:nvSpPr>
        <p:spPr>
          <a:xfrm rot="16200000">
            <a:off x="5561767" y="5266637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Sol Köşeli Ayraç 37"/>
          <p:cNvSpPr/>
          <p:nvPr/>
        </p:nvSpPr>
        <p:spPr>
          <a:xfrm rot="16200000">
            <a:off x="5940727" y="524306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Sol Köşeli Ayraç 38"/>
          <p:cNvSpPr/>
          <p:nvPr/>
        </p:nvSpPr>
        <p:spPr>
          <a:xfrm rot="16200000">
            <a:off x="6355692" y="5207867"/>
            <a:ext cx="139824" cy="33371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957328" y="5506634"/>
            <a:ext cx="849387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karakterler 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arasında </a:t>
            </a:r>
            <a:r>
              <a:rPr lang="tr-TR" sz="16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boşluk varsa</a:t>
            </a:r>
            <a:endParaRPr lang="tr-TR" sz="36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Boşluk txt ye yazılıyor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Dikdörtgen 26"/>
          <p:cNvSpPr/>
          <p:nvPr/>
        </p:nvSpPr>
        <p:spPr>
          <a:xfrm>
            <a:off x="838200" y="1550502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38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44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1690688"/>
            <a:ext cx="34291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5867289" y="1823973"/>
            <a:ext cx="5235211" cy="19965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ağ Köşeli Ayraç 2"/>
          <p:cNvSpPr/>
          <p:nvPr/>
        </p:nvSpPr>
        <p:spPr>
          <a:xfrm rot="2148819">
            <a:off x="10746990" y="2500590"/>
            <a:ext cx="333606" cy="1041587"/>
          </a:xfrm>
          <a:prstGeom prst="rightBracket">
            <a:avLst>
              <a:gd name="adj" fmla="val 11035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8200" y="4929970"/>
            <a:ext cx="10973023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(y - satir_sonu_konum[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&gt;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(satir_sonu_konum[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karakter_yaz(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2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 sonu txt ye yazılıyor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69664" y="1590221"/>
            <a:ext cx="509762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y konumunu tutar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satir_sonu_konum[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 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</a:t>
            </a: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yüksekliğini </a:t>
            </a:r>
            <a:r>
              <a:rPr lang="tr-TR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tutar</a:t>
            </a:r>
            <a:r>
              <a:rPr kumimoji="0" lang="tr-TR" sz="2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20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satir_sonu_konum[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Sonraki satırın konumu,önceki satır yükeliğinin yarısından fazlaysa </a:t>
            </a:r>
            <a:r>
              <a:rPr lang="en-US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tr-TR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atır </a:t>
            </a: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sonu </a:t>
            </a:r>
            <a:r>
              <a:rPr lang="tr-TR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n-US" sz="20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ye eklenir.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98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Tanımlanamayan karakterler :</a:t>
            </a:r>
          </a:p>
          <a:p>
            <a:pPr marL="0" indent="0">
              <a:buNone/>
            </a:pPr>
            <a:r>
              <a:rPr lang="en-US" smtClean="0"/>
              <a:t>Proje geliştirildiğinde harfleri tanıyabilir </a:t>
            </a:r>
          </a:p>
          <a:p>
            <a:pPr marL="0" indent="0">
              <a:buNone/>
            </a:pPr>
            <a:r>
              <a:rPr lang="en-US" smtClean="0"/>
              <a:t>fakat</a:t>
            </a:r>
            <a:r>
              <a:rPr lang="en-US"/>
              <a:t> </a:t>
            </a:r>
            <a:r>
              <a:rPr lang="en-US" smtClean="0"/>
              <a:t>  i, ö,  , ü , ğ , j ,  :  ,  ;  ,  %  , ! , ? , â </a:t>
            </a:r>
          </a:p>
          <a:p>
            <a:pPr marL="0" indent="0">
              <a:buNone/>
            </a:pPr>
            <a:r>
              <a:rPr lang="en-US" smtClean="0"/>
              <a:t>tanımlanamayacak karakterlerden birkaçıdır.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İç </a:t>
            </a:r>
            <a:r>
              <a:rPr lang="en-US" smtClean="0"/>
              <a:t>içe geçmiş şekillerde karakter </a:t>
            </a:r>
          </a:p>
          <a:p>
            <a:pPr marL="0" indent="0">
              <a:buNone/>
            </a:pPr>
            <a:r>
              <a:rPr lang="en-US" smtClean="0"/>
              <a:t>tanımlaması, </a:t>
            </a:r>
            <a:r>
              <a:rPr lang="en-US" smtClean="0"/>
              <a:t>bazı karakterler nedeniyle</a:t>
            </a:r>
          </a:p>
          <a:p>
            <a:pPr marL="0" indent="0">
              <a:buNone/>
            </a:pPr>
            <a:r>
              <a:rPr lang="en-US" smtClean="0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mtClean="0"/>
              <a:t>0 , 8 ,9 , 6 karakterlerinin iç kısımlarında 0 varmış gibi çıktı alınmaktadır.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2544" r="7544" b="19995"/>
          <a:stretch/>
        </p:blipFill>
        <p:spPr>
          <a:xfrm>
            <a:off x="7306146" y="2172832"/>
            <a:ext cx="4468622" cy="253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5540721" y="3883937"/>
            <a:ext cx="2851841" cy="181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 smtClean="0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 smtClean="0">
                <a:hlinkClick r:id="rId3" tooltip="Opencv ve Python ile OCR | Python Türkiye"/>
              </a:rPr>
              <a:t>Opencv </a:t>
            </a:r>
            <a:r>
              <a:rPr lang="tr-TR">
                <a:hlinkClick r:id="rId3" tooltip="Opencv ve Python ile OCR | Python Türkiye"/>
              </a:rPr>
              <a:t>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 smtClean="0">
                <a:hlinkClick r:id="rId4" tooltip="PIL.Image.ADAPTIVE Python Example"/>
              </a:rPr>
              <a:t>PIL.Image.ADAPTIVE</a:t>
            </a:r>
            <a:r>
              <a:rPr lang="tr-TR" smtClean="0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 smtClean="0">
                <a:hlinkClick r:id="rId4" tooltip="PIL.Image.ADAPTIVE Python Example"/>
              </a:rPr>
              <a:t>Example</a:t>
            </a:r>
            <a:endParaRPr lang="en-US" smtClean="0"/>
          </a:p>
          <a:p>
            <a:pPr marL="0" indent="0">
              <a:buNone/>
            </a:pPr>
            <a:r>
              <a:rPr lang="tr-TR" err="1" smtClean="0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 smtClean="0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 smtClean="0">
                <a:hlinkClick r:id="rId6" tooltip="cvisiondemy.com"/>
              </a:rPr>
              <a:t>cvisiondemy.comcvisiondemy.com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</a:t>
            </a:r>
            <a:r>
              <a:rPr lang="en-US" smtClean="0">
                <a:hlinkClick r:id="rId7" tooltip="Contours – Image Processing with Python"/>
              </a:rPr>
              <a:t>Python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8"/>
              </a:rPr>
              <a:t>Extract text from image | Python Tutorial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47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 smtClean="0">
                <a:solidFill>
                  <a:srgbClr val="00E200"/>
                </a:solidFill>
              </a:rPr>
              <a:t>Open</a:t>
            </a:r>
            <a:r>
              <a:rPr lang="tr-TR" b="1" i="1" err="1" smtClean="0">
                <a:solidFill>
                  <a:srgbClr val="0070C0"/>
                </a:solidFill>
              </a:rPr>
              <a:t>C</a:t>
            </a:r>
            <a:r>
              <a:rPr lang="tr-TR" b="1" i="1" err="1" smtClean="0">
                <a:solidFill>
                  <a:srgbClr val="FF0000"/>
                </a:solidFill>
              </a:rPr>
              <a:t>V</a:t>
            </a:r>
            <a:r>
              <a:rPr lang="en-US" smtClean="0"/>
              <a:t>:</a:t>
            </a:r>
            <a:r>
              <a:rPr lang="tr-TR" smtClean="0"/>
              <a:t> </a:t>
            </a:r>
            <a:r>
              <a:rPr lang="en-US"/>
              <a:t>G</a:t>
            </a:r>
            <a:r>
              <a:rPr lang="tr-TR" smtClean="0"/>
              <a:t>örüntü işle</a:t>
            </a:r>
            <a:r>
              <a:rPr lang="en-US" err="1" smtClean="0"/>
              <a:t>nmesine</a:t>
            </a:r>
            <a:r>
              <a:rPr lang="tr-TR" smtClean="0"/>
              <a:t> ve </a:t>
            </a:r>
            <a:r>
              <a:rPr lang="tr-TR"/>
              <a:t>makine </a:t>
            </a:r>
            <a:r>
              <a:rPr lang="tr-TR" smtClean="0"/>
              <a:t>öğrenmesine </a:t>
            </a:r>
            <a:r>
              <a:rPr lang="tr-TR"/>
              <a:t>yönelik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2500’den </a:t>
            </a:r>
            <a:r>
              <a:rPr lang="tr-TR"/>
              <a:t>fazla </a:t>
            </a:r>
            <a:r>
              <a:rPr lang="tr-TR" err="1" smtClean="0"/>
              <a:t>algoritm</a:t>
            </a:r>
            <a:r>
              <a:rPr lang="en-US" err="1" smtClean="0"/>
              <a:t>anın</a:t>
            </a:r>
            <a:r>
              <a:rPr lang="en-US" smtClean="0"/>
              <a:t> </a:t>
            </a:r>
            <a:r>
              <a:rPr lang="en-US" err="1" smtClean="0"/>
              <a:t>bulunduğu</a:t>
            </a:r>
            <a:r>
              <a:rPr lang="en-US" smtClean="0"/>
              <a:t> </a:t>
            </a:r>
            <a:r>
              <a:rPr lang="en-US" err="1" smtClean="0"/>
              <a:t>açık</a:t>
            </a:r>
            <a:r>
              <a:rPr lang="en-US" smtClean="0"/>
              <a:t> </a:t>
            </a: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kodlu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tr-TR"/>
              <a:t>programlama </a:t>
            </a:r>
            <a:r>
              <a:rPr lang="tr-TR" smtClean="0"/>
              <a:t>kütüphanesidir</a:t>
            </a:r>
            <a:r>
              <a:rPr lang="en-US" smtClean="0"/>
              <a:t>.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err="1" smtClean="0"/>
              <a:t>Karakter</a:t>
            </a:r>
            <a:r>
              <a:rPr lang="en-US" smtClean="0"/>
              <a:t> </a:t>
            </a:r>
            <a:r>
              <a:rPr lang="en-US" err="1" smtClean="0"/>
              <a:t>tanımlama</a:t>
            </a:r>
            <a:r>
              <a:rPr lang="en-US" smtClean="0"/>
              <a:t> </a:t>
            </a:r>
            <a:r>
              <a:rPr lang="en-US" err="1" smtClean="0"/>
              <a:t>yapılmadan</a:t>
            </a:r>
            <a:r>
              <a:rPr lang="en-US" smtClean="0"/>
              <a:t> </a:t>
            </a:r>
            <a:r>
              <a:rPr lang="en-US" err="1" smtClean="0"/>
              <a:t>önce</a:t>
            </a:r>
            <a:r>
              <a:rPr lang="en-US" smtClean="0"/>
              <a:t> </a:t>
            </a:r>
            <a:r>
              <a:rPr lang="en-US" err="1" smtClean="0"/>
              <a:t>OpenCv</a:t>
            </a:r>
            <a:r>
              <a:rPr lang="en-US" smtClean="0"/>
              <a:t>(cv2) </a:t>
            </a:r>
            <a:r>
              <a:rPr lang="en-US" err="1" smtClean="0"/>
              <a:t>ile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tr-TR" smtClean="0"/>
              <a:t>gürültü azalma filtreleri ya </a:t>
            </a:r>
            <a:r>
              <a:rPr lang="tr-TR"/>
              <a:t>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 smtClean="0"/>
              <a:t>gibi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bazı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 </a:t>
            </a:r>
            <a:r>
              <a:rPr lang="en-US" err="1" smtClean="0"/>
              <a:t>yapılarak</a:t>
            </a:r>
            <a:r>
              <a:rPr lang="en-US" smtClean="0"/>
              <a:t> </a:t>
            </a:r>
            <a:r>
              <a:rPr lang="tr-TR" smtClean="0"/>
              <a:t>çıktıdaki hata oranı azalt</a:t>
            </a:r>
            <a:r>
              <a:rPr lang="en-US" err="1" smtClean="0"/>
              <a:t>ılabilir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 smtClean="0"/>
              <a:t>Fotoğrafları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 smtClean="0"/>
              <a:t>ifade</a:t>
            </a:r>
            <a:r>
              <a:rPr lang="en-US" sz="2400" smtClean="0"/>
              <a:t> </a:t>
            </a:r>
            <a:r>
              <a:rPr lang="en-US" sz="2400" err="1" smtClean="0"/>
              <a:t>edecek</a:t>
            </a:r>
            <a:r>
              <a:rPr lang="en-US" sz="2400" smtClean="0"/>
              <a:t> </a:t>
            </a:r>
            <a:r>
              <a:rPr lang="en-US" sz="2400" err="1" smtClean="0"/>
              <a:t>olursak</a:t>
            </a:r>
            <a:r>
              <a:rPr lang="en-US" sz="2400" smtClean="0"/>
              <a:t>,</a:t>
            </a:r>
          </a:p>
          <a:p>
            <a:pPr marL="0" indent="0">
              <a:buNone/>
            </a:pPr>
            <a:r>
              <a:rPr lang="en-US" sz="2400" smtClean="0"/>
              <a:t>5x10 </a:t>
            </a:r>
            <a:r>
              <a:rPr lang="en-US" sz="2400" err="1" smtClean="0"/>
              <a:t>boyutundaki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/>
              <a:t>f</a:t>
            </a:r>
            <a:r>
              <a:rPr lang="en-US" sz="2400" err="1" smtClean="0"/>
              <a:t>otoğraf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5x10 </a:t>
            </a:r>
            <a:r>
              <a:rPr lang="en-US" sz="2400" err="1" smtClean="0"/>
              <a:t>boyutunda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smtClean="0"/>
              <a:t>3 </a:t>
            </a:r>
            <a:r>
              <a:rPr lang="en-US" sz="2400" err="1" smtClean="0"/>
              <a:t>adet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/>
              <a:t> </a:t>
            </a:r>
            <a:r>
              <a:rPr lang="en-US" sz="2400" err="1" smtClean="0"/>
              <a:t>gereklidir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smtClean="0"/>
              <a:t>Her </a:t>
            </a:r>
            <a:r>
              <a:rPr lang="en-US" sz="2400" err="1" smtClean="0"/>
              <a:t>çok</a:t>
            </a:r>
            <a:r>
              <a:rPr lang="en-US" sz="2400" smtClean="0"/>
              <a:t> </a:t>
            </a:r>
            <a:r>
              <a:rPr lang="en-US" sz="2400" err="1" smtClean="0"/>
              <a:t>boyutlu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fotoğrafın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renk</a:t>
            </a:r>
            <a:r>
              <a:rPr lang="en-US" sz="2400" smtClean="0"/>
              <a:t> </a:t>
            </a:r>
            <a:r>
              <a:rPr lang="en-US" sz="2400" err="1" smtClean="0"/>
              <a:t>katmanı</a:t>
            </a:r>
            <a:r>
              <a:rPr lang="en-US" sz="2400" smtClean="0"/>
              <a:t> </a:t>
            </a:r>
            <a:r>
              <a:rPr lang="en-US" sz="2400" err="1" smtClean="0"/>
              <a:t>bilgisini</a:t>
            </a:r>
            <a:r>
              <a:rPr lang="en-US" sz="2400" smtClean="0"/>
              <a:t> </a:t>
            </a:r>
            <a:r>
              <a:rPr lang="en-US" sz="2400" err="1" smtClean="0"/>
              <a:t>tutar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r>
              <a:rPr lang="en-US" sz="2400" smtClean="0"/>
              <a:t>Jpg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3 </a:t>
            </a:r>
            <a:r>
              <a:rPr lang="en-US" sz="2400" err="1" smtClean="0"/>
              <a:t>iken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Png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4 </a:t>
            </a:r>
            <a:r>
              <a:rPr lang="en-US" sz="2400" err="1" smtClean="0"/>
              <a:t>tür</a:t>
            </a:r>
            <a:r>
              <a:rPr lang="en-US" sz="2400" smtClean="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 smtClean="0"/>
              <a:t>Çalışır</a:t>
            </a:r>
            <a:r>
              <a:rPr lang="en-US" smtClean="0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 smtClean="0"/>
              <a:t>kodları</a:t>
            </a:r>
            <a:r>
              <a:rPr lang="en-US" smtClean="0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   </a:t>
            </a:r>
            <a:r>
              <a:rPr lang="en-US" err="1" smtClean="0"/>
              <a:t>Siyah</a:t>
            </a:r>
            <a:r>
              <a:rPr lang="en-US" smtClean="0"/>
              <a:t>			           </a:t>
            </a:r>
            <a:r>
              <a:rPr lang="en-US" err="1" smtClean="0"/>
              <a:t>Beyaz</a:t>
            </a:r>
            <a:r>
              <a:rPr lang="en-US" smtClean="0"/>
              <a:t>		</a:t>
            </a:r>
            <a:r>
              <a:rPr lang="en-US"/>
              <a:t> </a:t>
            </a:r>
            <a:r>
              <a:rPr lang="en-US" smtClean="0"/>
              <a:t>               </a:t>
            </a:r>
            <a:r>
              <a:rPr lang="en-US" err="1" smtClean="0"/>
              <a:t>Kırmızı</a:t>
            </a:r>
            <a:r>
              <a:rPr lang="en-US" smtClean="0"/>
              <a:t> 	</a:t>
            </a:r>
            <a:r>
              <a:rPr lang="en-US"/>
              <a:t> </a:t>
            </a:r>
            <a:r>
              <a:rPr lang="en-US" smtClean="0"/>
              <a:t>                                      </a:t>
            </a:r>
            <a:r>
              <a:rPr lang="en-US" err="1" smtClean="0"/>
              <a:t>Pembe</a:t>
            </a:r>
            <a:endParaRPr lang="en-US" smtClean="0"/>
          </a:p>
          <a:p>
            <a:endParaRPr lang="en-US"/>
          </a:p>
          <a:p>
            <a:r>
              <a:rPr lang="en-US" u="sng" smtClean="0"/>
              <a:t>Red Green Blue		</a:t>
            </a:r>
            <a:r>
              <a:rPr lang="en-US" u="sng"/>
              <a:t>Red Green </a:t>
            </a:r>
            <a:r>
              <a:rPr lang="en-US" u="sng" smtClean="0"/>
              <a:t>Blue		       Red </a:t>
            </a:r>
            <a:r>
              <a:rPr lang="en-US" u="sng"/>
              <a:t>Green </a:t>
            </a:r>
            <a:r>
              <a:rPr lang="en-US" u="sng" smtClean="0"/>
              <a:t>Blue                               Red </a:t>
            </a:r>
            <a:r>
              <a:rPr lang="en-US" u="sng"/>
              <a:t>Green </a:t>
            </a:r>
            <a:r>
              <a:rPr lang="en-US" u="sng" smtClean="0"/>
              <a:t>Blue</a:t>
            </a:r>
          </a:p>
          <a:p>
            <a:r>
              <a:rPr lang="en-US"/>
              <a:t> </a:t>
            </a:r>
            <a:r>
              <a:rPr lang="en-US" smtClean="0"/>
              <a:t>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smtClean="0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fotoğrafı</a:t>
            </a:r>
            <a:r>
              <a:rPr lang="en-US" sz="2400" smtClean="0"/>
              <a:t>       </a:t>
            </a:r>
            <a:r>
              <a:rPr lang="en-US" sz="2400" err="1" smtClean="0"/>
              <a:t>üç</a:t>
            </a:r>
            <a:r>
              <a:rPr lang="en-US" sz="2400" smtClean="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 smtClean="0"/>
              <a:t>kodlamasından</a:t>
            </a:r>
            <a:r>
              <a:rPr lang="en-US" sz="2400" smtClean="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</a:t>
            </a:r>
            <a:r>
              <a:rPr lang="en-US" sz="2400" smtClean="0"/>
              <a:t> </a:t>
            </a:r>
            <a:r>
              <a:rPr lang="en-US" sz="2400" err="1" smtClean="0"/>
              <a:t>kullanılabilir</a:t>
            </a:r>
            <a:r>
              <a:rPr lang="en-US" sz="2400"/>
              <a:t>. 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Tanımlama</a:t>
            </a:r>
            <a:r>
              <a:rPr lang="en-US" sz="2400" smtClean="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 smtClean="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smtClean="0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</a:t>
            </a:r>
            <a:r>
              <a:rPr lang="en-US" b="1" smtClean="0"/>
              <a:t>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 smtClean="0"/>
              <a:t>Gri</a:t>
            </a:r>
            <a:r>
              <a:rPr lang="en-US" smtClean="0"/>
              <a:t> </a:t>
            </a:r>
            <a:r>
              <a:rPr lang="en-US" err="1" smtClean="0"/>
              <a:t>seviye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piksellerin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yoğunluğu</a:t>
            </a:r>
            <a:r>
              <a:rPr lang="en-US" smtClean="0"/>
              <a:t> 0 </a:t>
            </a:r>
            <a:r>
              <a:rPr lang="en-US" err="1" smtClean="0"/>
              <a:t>ile</a:t>
            </a:r>
            <a:r>
              <a:rPr lang="en-US" smtClean="0"/>
              <a:t> 255 </a:t>
            </a:r>
            <a:r>
              <a:rPr lang="en-US" err="1" smtClean="0"/>
              <a:t>arasında</a:t>
            </a:r>
            <a:r>
              <a:rPr lang="en-US" smtClean="0"/>
              <a:t> </a:t>
            </a:r>
            <a:r>
              <a:rPr lang="en-US" err="1" smtClean="0"/>
              <a:t>ifade</a:t>
            </a:r>
            <a:r>
              <a:rPr lang="en-US" smtClean="0"/>
              <a:t> </a:t>
            </a:r>
            <a:r>
              <a:rPr lang="en-US" err="1" smtClean="0"/>
              <a:t>edilecektir</a:t>
            </a:r>
            <a:r>
              <a:rPr lang="en-US" smtClean="0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mtClean="0"/>
              <a:t>Karakterlerin </a:t>
            </a:r>
            <a:r>
              <a:rPr lang="en-US" err="1" smtClean="0"/>
              <a:t>hatlarının</a:t>
            </a:r>
            <a:r>
              <a:rPr lang="en-US" smtClean="0"/>
              <a:t> belirginleşmesi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fotoğraftaki</a:t>
            </a:r>
            <a:r>
              <a:rPr lang="en-US" smtClean="0"/>
              <a:t> </a:t>
            </a:r>
            <a:r>
              <a:rPr lang="en-US" err="1" smtClean="0"/>
              <a:t>istenmeyen</a:t>
            </a:r>
            <a:r>
              <a:rPr lang="en-US" smtClean="0"/>
              <a:t> </a:t>
            </a:r>
            <a:r>
              <a:rPr lang="en-US" err="1" smtClean="0"/>
              <a:t>parazitin</a:t>
            </a:r>
            <a:r>
              <a:rPr lang="en-US" smtClean="0"/>
              <a:t>(</a:t>
            </a:r>
            <a:r>
              <a:rPr lang="en-US" err="1" smtClean="0"/>
              <a:t>gürültünün</a:t>
            </a:r>
            <a:r>
              <a:rPr lang="en-US" smtClean="0"/>
              <a:t>) </a:t>
            </a:r>
            <a:r>
              <a:rPr lang="en-US" err="1" smtClean="0"/>
              <a:t>arındırılması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ikili</a:t>
            </a:r>
            <a:r>
              <a:rPr lang="en-US" smtClean="0"/>
              <a:t>(binary)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dönüşüm</a:t>
            </a:r>
            <a:r>
              <a:rPr lang="en-US" smtClean="0"/>
              <a:t> </a:t>
            </a:r>
            <a:r>
              <a:rPr lang="en-US" err="1" smtClean="0"/>
              <a:t>yapılır</a:t>
            </a:r>
            <a:r>
              <a:rPr lang="en-US" smtClean="0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1665</Words>
  <Application>Microsoft Office PowerPoint</Application>
  <PresentationFormat>Geniş ekran</PresentationFormat>
  <Paragraphs>345</Paragraphs>
  <Slides>47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6" baseType="lpstr">
      <vt:lpstr>BatangChe</vt:lpstr>
      <vt:lpstr>Yu Mincho Light</vt:lpstr>
      <vt:lpstr>Arial</vt:lpstr>
      <vt:lpstr>Berlin Sans FB</vt:lpstr>
      <vt:lpstr>Calibri</vt:lpstr>
      <vt:lpstr>Calibri Light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- Kontur</vt:lpstr>
      <vt:lpstr>Python Ocr Uygulaması – Kıyas Seti</vt:lpstr>
      <vt:lpstr>Python Ocr Uygulaması - Hashing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?  Sorular 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277</cp:revision>
  <dcterms:created xsi:type="dcterms:W3CDTF">2019-10-10T14:20:49Z</dcterms:created>
  <dcterms:modified xsi:type="dcterms:W3CDTF">2019-11-05T10:36:35Z</dcterms:modified>
</cp:coreProperties>
</file>